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6" r:id="rId5"/>
    <p:sldId id="267" r:id="rId6"/>
    <p:sldId id="288"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9" r:id="rId2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30" autoAdjust="0"/>
    <p:restoredTop sz="60677" autoAdjust="0"/>
  </p:normalViewPr>
  <p:slideViewPr>
    <p:cSldViewPr>
      <p:cViewPr varScale="1">
        <p:scale>
          <a:sx n="78" d="100"/>
          <a:sy n="78" d="100"/>
        </p:scale>
        <p:origin x="3832" y="176"/>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custSel modSld modMainMaster">
      <pc:chgData name="Arancibia, Janet" userId="7af9f458-d76d-4a32-8e0e-3ba54004c9ab" providerId="ADAL" clId="{61BEEF6B-B22F-5463-8E2A-7E001B17CFDA}" dt="2026-01-29T15:41:35.640" v="47" actId="20577"/>
      <pc:docMkLst>
        <pc:docMk/>
      </pc:docMkLst>
      <pc:sldChg chg="modNotesTx">
        <pc:chgData name="Arancibia, Janet" userId="7af9f458-d76d-4a32-8e0e-3ba54004c9ab" providerId="ADAL" clId="{61BEEF6B-B22F-5463-8E2A-7E001B17CFDA}" dt="2026-01-29T14:52:26.299" v="0" actId="20577"/>
        <pc:sldMkLst>
          <pc:docMk/>
          <pc:sldMk cId="336364739" sldId="264"/>
        </pc:sldMkLst>
      </pc:sldChg>
      <pc:sldChg chg="delSp modSp mod">
        <pc:chgData name="Arancibia, Janet" userId="7af9f458-d76d-4a32-8e0e-3ba54004c9ab" providerId="ADAL" clId="{61BEEF6B-B22F-5463-8E2A-7E001B17CFDA}" dt="2026-01-29T14:56:33.768" v="12" actId="14100"/>
        <pc:sldMkLst>
          <pc:docMk/>
          <pc:sldMk cId="4250189459" sldId="266"/>
        </pc:sldMkLst>
        <pc:spChg chg="del">
          <ac:chgData name="Arancibia, Janet" userId="7af9f458-d76d-4a32-8e0e-3ba54004c9ab" providerId="ADAL" clId="{61BEEF6B-B22F-5463-8E2A-7E001B17CFDA}" dt="2026-01-29T14:53:36.242" v="1" actId="478"/>
          <ac:spMkLst>
            <pc:docMk/>
            <pc:sldMk cId="4250189459" sldId="266"/>
            <ac:spMk id="2" creationId="{17CEBE55-9D7B-29C1-4EAF-3D818B8B8F10}"/>
          </ac:spMkLst>
        </pc:spChg>
        <pc:spChg chg="mod">
          <ac:chgData name="Arancibia, Janet" userId="7af9f458-d76d-4a32-8e0e-3ba54004c9ab" providerId="ADAL" clId="{61BEEF6B-B22F-5463-8E2A-7E001B17CFDA}" dt="2026-01-29T14:56:33.768" v="12" actId="14100"/>
          <ac:spMkLst>
            <pc:docMk/>
            <pc:sldMk cId="4250189459" sldId="266"/>
            <ac:spMk id="3" creationId="{52E75411-0B3F-EF43-C5EA-751068CFF745}"/>
          </ac:spMkLst>
        </pc:spChg>
      </pc:sldChg>
      <pc:sldChg chg="modNotesTx">
        <pc:chgData name="Arancibia, Janet" userId="7af9f458-d76d-4a32-8e0e-3ba54004c9ab" providerId="ADAL" clId="{61BEEF6B-B22F-5463-8E2A-7E001B17CFDA}" dt="2026-01-29T14:56:50.449" v="13" actId="20577"/>
        <pc:sldMkLst>
          <pc:docMk/>
          <pc:sldMk cId="2940124673" sldId="267"/>
        </pc:sldMkLst>
      </pc:sldChg>
      <pc:sldChg chg="modSp mod">
        <pc:chgData name="Arancibia, Janet" userId="7af9f458-d76d-4a32-8e0e-3ba54004c9ab" providerId="ADAL" clId="{61BEEF6B-B22F-5463-8E2A-7E001B17CFDA}" dt="2026-01-29T15:25:57.088" v="29" actId="20577"/>
        <pc:sldMkLst>
          <pc:docMk/>
          <pc:sldMk cId="3734570181" sldId="268"/>
        </pc:sldMkLst>
        <pc:spChg chg="mod">
          <ac:chgData name="Arancibia, Janet" userId="7af9f458-d76d-4a32-8e0e-3ba54004c9ab" providerId="ADAL" clId="{61BEEF6B-B22F-5463-8E2A-7E001B17CFDA}" dt="2026-01-29T15:25:57.088" v="29" actId="20577"/>
          <ac:spMkLst>
            <pc:docMk/>
            <pc:sldMk cId="3734570181" sldId="268"/>
            <ac:spMk id="6" creationId="{F0007A59-C0AE-7C55-2754-C92195DFE286}"/>
          </ac:spMkLst>
        </pc:spChg>
      </pc:sldChg>
      <pc:sldChg chg="modSp mod modNotesTx">
        <pc:chgData name="Arancibia, Janet" userId="7af9f458-d76d-4a32-8e0e-3ba54004c9ab" providerId="ADAL" clId="{61BEEF6B-B22F-5463-8E2A-7E001B17CFDA}" dt="2026-01-29T15:36:08.880" v="33" actId="20577"/>
        <pc:sldMkLst>
          <pc:docMk/>
          <pc:sldMk cId="3663860457" sldId="270"/>
        </pc:sldMkLst>
        <pc:spChg chg="mod">
          <ac:chgData name="Arancibia, Janet" userId="7af9f458-d76d-4a32-8e0e-3ba54004c9ab" providerId="ADAL" clId="{61BEEF6B-B22F-5463-8E2A-7E001B17CFDA}" dt="2026-01-29T15:36:03.986" v="31" actId="20577"/>
          <ac:spMkLst>
            <pc:docMk/>
            <pc:sldMk cId="3663860457" sldId="270"/>
            <ac:spMk id="6" creationId="{F0007A59-C0AE-7C55-2754-C92195DFE286}"/>
          </ac:spMkLst>
        </pc:spChg>
      </pc:sldChg>
      <pc:sldChg chg="modSp mod modNotesTx">
        <pc:chgData name="Arancibia, Janet" userId="7af9f458-d76d-4a32-8e0e-3ba54004c9ab" providerId="ADAL" clId="{61BEEF6B-B22F-5463-8E2A-7E001B17CFDA}" dt="2026-01-29T15:39:19.482" v="41" actId="20577"/>
        <pc:sldMkLst>
          <pc:docMk/>
          <pc:sldMk cId="2515943933" sldId="272"/>
        </pc:sldMkLst>
        <pc:spChg chg="mod">
          <ac:chgData name="Arancibia, Janet" userId="7af9f458-d76d-4a32-8e0e-3ba54004c9ab" providerId="ADAL" clId="{61BEEF6B-B22F-5463-8E2A-7E001B17CFDA}" dt="2026-01-29T15:38:29.577" v="35" actId="20577"/>
          <ac:spMkLst>
            <pc:docMk/>
            <pc:sldMk cId="2515943933" sldId="272"/>
            <ac:spMk id="6" creationId="{F0007A59-C0AE-7C55-2754-C92195DFE286}"/>
          </ac:spMkLst>
        </pc:spChg>
      </pc:sldChg>
      <pc:sldChg chg="modNotesTx">
        <pc:chgData name="Arancibia, Janet" userId="7af9f458-d76d-4a32-8e0e-3ba54004c9ab" providerId="ADAL" clId="{61BEEF6B-B22F-5463-8E2A-7E001B17CFDA}" dt="2026-01-29T15:41:35.640" v="47" actId="20577"/>
        <pc:sldMkLst>
          <pc:docMk/>
          <pc:sldMk cId="4159353120" sldId="273"/>
        </pc:sldMkLst>
      </pc:sldChg>
      <pc:sldChg chg="modSp mod">
        <pc:chgData name="Arancibia, Janet" userId="7af9f458-d76d-4a32-8e0e-3ba54004c9ab" providerId="ADAL" clId="{61BEEF6B-B22F-5463-8E2A-7E001B17CFDA}" dt="2026-01-29T15:40:43.786" v="44" actId="20577"/>
        <pc:sldMkLst>
          <pc:docMk/>
          <pc:sldMk cId="955555309" sldId="285"/>
        </pc:sldMkLst>
        <pc:spChg chg="mod">
          <ac:chgData name="Arancibia, Janet" userId="7af9f458-d76d-4a32-8e0e-3ba54004c9ab" providerId="ADAL" clId="{61BEEF6B-B22F-5463-8E2A-7E001B17CFDA}" dt="2026-01-29T15:40:43.786" v="44" actId="20577"/>
          <ac:spMkLst>
            <pc:docMk/>
            <pc:sldMk cId="955555309" sldId="285"/>
            <ac:spMk id="2" creationId="{77A00FE0-84CA-CA79-4B3C-49D299CD952E}"/>
          </ac:spMkLst>
        </pc:spChg>
      </pc:sldChg>
      <pc:sldChg chg="modNotesTx">
        <pc:chgData name="Arancibia, Janet" userId="7af9f458-d76d-4a32-8e0e-3ba54004c9ab" providerId="ADAL" clId="{61BEEF6B-B22F-5463-8E2A-7E001B17CFDA}" dt="2026-01-29T15:00:38.190" v="27" actId="113"/>
        <pc:sldMkLst>
          <pc:docMk/>
          <pc:sldMk cId="1808320245" sldId="288"/>
        </pc:sldMkLst>
      </pc:sldChg>
      <pc:sldMasterChg chg="modSldLayout">
        <pc:chgData name="Arancibia, Janet" userId="7af9f458-d76d-4a32-8e0e-3ba54004c9ab" providerId="ADAL" clId="{61BEEF6B-B22F-5463-8E2A-7E001B17CFDA}" dt="2026-01-29T14:55:06.322" v="9" actId="20577"/>
        <pc:sldMasterMkLst>
          <pc:docMk/>
          <pc:sldMasterMk cId="2113399045" sldId="2147483660"/>
        </pc:sldMasterMkLst>
        <pc:sldLayoutChg chg="modSp mod">
          <pc:chgData name="Arancibia, Janet" userId="7af9f458-d76d-4a32-8e0e-3ba54004c9ab" providerId="ADAL" clId="{61BEEF6B-B22F-5463-8E2A-7E001B17CFDA}" dt="2026-01-29T14:54:01.281" v="5" actId="255"/>
          <pc:sldLayoutMkLst>
            <pc:docMk/>
            <pc:sldMasterMk cId="2113399045" sldId="2147483660"/>
            <pc:sldLayoutMk cId="2923927821" sldId="2147483662"/>
          </pc:sldLayoutMkLst>
          <pc:spChg chg="mod">
            <ac:chgData name="Arancibia, Janet" userId="7af9f458-d76d-4a32-8e0e-3ba54004c9ab" providerId="ADAL" clId="{61BEEF6B-B22F-5463-8E2A-7E001B17CFDA}" dt="2026-01-29T14:54:01.281" v="5" actId="255"/>
            <ac:spMkLst>
              <pc:docMk/>
              <pc:sldMasterMk cId="2113399045" sldId="2147483660"/>
              <pc:sldLayoutMk cId="2923927821" sldId="2147483662"/>
              <ac:spMk id="9" creationId="{4238C18A-3037-66D1-1F05-B9724E71DECB}"/>
            </ac:spMkLst>
          </pc:spChg>
        </pc:sldLayoutChg>
        <pc:sldLayoutChg chg="modSp mod">
          <pc:chgData name="Arancibia, Janet" userId="7af9f458-d76d-4a32-8e0e-3ba54004c9ab" providerId="ADAL" clId="{61BEEF6B-B22F-5463-8E2A-7E001B17CFDA}" dt="2026-01-29T14:54:37.083" v="8"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1-29T14:54:37.083" v="8" actId="20577"/>
            <ac:spMkLst>
              <pc:docMk/>
              <pc:sldMasterMk cId="2113399045" sldId="2147483660"/>
              <pc:sldLayoutMk cId="3347925749" sldId="2147483663"/>
              <ac:spMk id="2" creationId="{3E4BEF51-4958-2B9C-52BA-142C49F32432}"/>
            </ac:spMkLst>
          </pc:spChg>
        </pc:sldLayoutChg>
        <pc:sldLayoutChg chg="modSp mod">
          <pc:chgData name="Arancibia, Janet" userId="7af9f458-d76d-4a32-8e0e-3ba54004c9ab" providerId="ADAL" clId="{61BEEF6B-B22F-5463-8E2A-7E001B17CFDA}" dt="2026-01-29T14:55:06.322" v="9" actId="20577"/>
          <pc:sldLayoutMkLst>
            <pc:docMk/>
            <pc:sldMasterMk cId="2113399045" sldId="2147483660"/>
            <pc:sldLayoutMk cId="3645915490" sldId="2147483669"/>
          </pc:sldLayoutMkLst>
          <pc:spChg chg="mod">
            <ac:chgData name="Arancibia, Janet" userId="7af9f458-d76d-4a32-8e0e-3ba54004c9ab" providerId="ADAL" clId="{61BEEF6B-B22F-5463-8E2A-7E001B17CFDA}" dt="2026-01-29T14:55:06.322" v="9" actId="20577"/>
            <ac:spMkLst>
              <pc:docMk/>
              <pc:sldMasterMk cId="2113399045" sldId="2147483660"/>
              <pc:sldLayoutMk cId="3645915490" sldId="2147483669"/>
              <ac:spMk id="5" creationId="{A6EAD622-361E-E05A-7C09-F7BE95C7625C}"/>
            </ac:spMkLst>
          </pc:spChg>
        </pc:sldLayoutChg>
      </pc:sldMasterChg>
    </pc:docChg>
  </pc:docChgLst>
  <pc:docChgLst>
    <pc:chgData name="Tobar, Malena" userId="9230a1f3-c5c2-40c2-b18e-6efb2e99c739" providerId="ADAL" clId="{51A41E0A-7C73-5A3A-AF27-64F1971112DD}"/>
    <pc:docChg chg="custSel modSld modMainMaster">
      <pc:chgData name="Tobar, Malena" userId="9230a1f3-c5c2-40c2-b18e-6efb2e99c739" providerId="ADAL" clId="{51A41E0A-7C73-5A3A-AF27-64F1971112DD}" dt="2026-01-22T16:15:42.408" v="14" actId="20577"/>
      <pc:docMkLst>
        <pc:docMk/>
      </pc:docMkLst>
      <pc:sldChg chg="modNotesTx">
        <pc:chgData name="Tobar, Malena" userId="9230a1f3-c5c2-40c2-b18e-6efb2e99c739" providerId="ADAL" clId="{51A41E0A-7C73-5A3A-AF27-64F1971112DD}" dt="2026-01-22T16:15:42.408" v="14" actId="20577"/>
        <pc:sldMkLst>
          <pc:docMk/>
          <pc:sldMk cId="336364739" sldId="264"/>
        </pc:sldMkLst>
      </pc:sldChg>
      <pc:sldMasterChg chg="modSldLayout">
        <pc:chgData name="Tobar, Malena" userId="9230a1f3-c5c2-40c2-b18e-6efb2e99c739" providerId="ADAL" clId="{51A41E0A-7C73-5A3A-AF27-64F1971112DD}" dt="2026-01-22T16:15:20.225" v="12" actId="20577"/>
        <pc:sldMasterMkLst>
          <pc:docMk/>
          <pc:sldMasterMk cId="2113399045" sldId="2147483660"/>
        </pc:sldMasterMkLst>
        <pc:sldLayoutChg chg="addSp delSp modSp mod">
          <pc:chgData name="Tobar, Malena" userId="9230a1f3-c5c2-40c2-b18e-6efb2e99c739" providerId="ADAL" clId="{51A41E0A-7C73-5A3A-AF27-64F1971112DD}" dt="2026-01-22T16:15:20.225" v="12" actId="20577"/>
          <pc:sldLayoutMkLst>
            <pc:docMk/>
            <pc:sldMasterMk cId="2113399045" sldId="2147483660"/>
            <pc:sldLayoutMk cId="2923927821" sldId="2147483662"/>
          </pc:sldLayoutMkLst>
          <pc:spChg chg="add mod">
            <ac:chgData name="Tobar, Malena" userId="9230a1f3-c5c2-40c2-b18e-6efb2e99c739" providerId="ADAL" clId="{51A41E0A-7C73-5A3A-AF27-64F1971112DD}" dt="2026-01-22T16:15:20.225" v="12" actId="20577"/>
            <ac:spMkLst>
              <pc:docMk/>
              <pc:sldMasterMk cId="2113399045" sldId="2147483660"/>
              <pc:sldLayoutMk cId="2923927821" sldId="2147483662"/>
              <ac:spMk id="9" creationId="{4238C18A-3037-66D1-1F05-B9724E71DEC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r>
              <a:rPr lang="es-ES_tradnl" sz="1200" kern="1200" dirty="0">
                <a:solidFill>
                  <a:schemeClr val="tx1"/>
                </a:solidFill>
                <a:effectLst/>
                <a:latin typeface="+mn-lt"/>
                <a:ea typeface="+mn-ea"/>
                <a:cs typeface="+mn-cs"/>
              </a:rPr>
              <a:t>Hoy comenzamos nuestro estudio de Daniel, uno de los libros más singulares del Antiguo Testamento. La primera mitad contiene historias conocidas, como la de Daniel en el foso de los leones y la de Sadrac, </a:t>
            </a:r>
            <a:r>
              <a:rPr lang="es-ES_tradnl" sz="1200" kern="1200" dirty="0" err="1">
                <a:solidFill>
                  <a:schemeClr val="tx1"/>
                </a:solidFill>
                <a:effectLst/>
                <a:latin typeface="+mn-lt"/>
                <a:ea typeface="+mn-ea"/>
                <a:cs typeface="+mn-cs"/>
              </a:rPr>
              <a:t>Mesac</a:t>
            </a:r>
            <a:r>
              <a:rPr lang="es-ES_tradnl" sz="1200" kern="1200" dirty="0">
                <a:solidFill>
                  <a:schemeClr val="tx1"/>
                </a:solidFill>
                <a:effectLst/>
                <a:latin typeface="+mn-lt"/>
                <a:ea typeface="+mn-ea"/>
                <a:cs typeface="+mn-cs"/>
              </a:rPr>
              <a:t> y Abed-</a:t>
            </a:r>
            <a:r>
              <a:rPr lang="es-ES_tradnl" sz="1200" kern="1200" dirty="0" err="1">
                <a:solidFill>
                  <a:schemeClr val="tx1"/>
                </a:solidFill>
                <a:effectLst/>
                <a:latin typeface="+mn-lt"/>
                <a:ea typeface="+mn-ea"/>
                <a:cs typeface="+mn-cs"/>
              </a:rPr>
              <a:t>nego</a:t>
            </a:r>
            <a:r>
              <a:rPr lang="es-ES_tradnl" sz="1200" kern="1200" dirty="0">
                <a:solidFill>
                  <a:schemeClr val="tx1"/>
                </a:solidFill>
                <a:effectLst/>
                <a:latin typeface="+mn-lt"/>
                <a:ea typeface="+mn-ea"/>
                <a:cs typeface="+mn-cs"/>
              </a:rPr>
              <a:t> en el horno de fuego. La segunda mitad podría considerarse el Apocalipsis del Antiguo Testamento por sus intensas imágenes y profecías futuristas. El libro de Daniel comienza con cuatro jóvenes israelitas que son llevados cautivos a Babilonia.</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inicial—Elige tu cultura</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Si tuviera que trasladarse a otro país y adoptar su vestimenta, comida, idioma y costumbres, ¿qué país elegiría? ¿Cuál no elegiría? ¿Por qué?</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Cuando se escribió el libro de Daniel, el pueblo de Israel estaba en crisis. Habían perdido la protección de Dios y estaban cautivos en territorio enemigo. ¿Cómo podrían vivir como pueblo de Dios sin acceso al templo? ¿Regresarían alguna vez a la Tierra Prometida? Al leer el libro de Daniel, tengamos presente la desesperación e incertidumbre de Israel.</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Festines que condicen a la debilidad </a:t>
            </a:r>
            <a:r>
              <a:rPr lang="es-ES_tradnl" b="0" noProof="0" dirty="0">
                <a:solidFill>
                  <a:srgbClr val="141413"/>
                </a:solidFill>
                <a:effectLst/>
                <a:highlight>
                  <a:srgbClr val="00FFFF"/>
                </a:highlight>
                <a:latin typeface="Helvetica" pitchFamily="2" charset="0"/>
              </a:rPr>
              <a:t>(pg. 38,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Por muy rica que fuera la comida del rey, no era la opción más saludable para Daniel y sus amigos. Los alumnos considerarán los peligros de excederse en otras aparentes bendiciones.</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1:15,16</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Y al cabo de los diez días pareció el rostro de ellos mejor y más robusto que el de los otros muchachos que comían de la porción de la comida del rey. </a:t>
            </a:r>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Así, pues, Melsar se llevaba la porción de la comida de ellos y el vino que habían de beber, y les daba legumbres.</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1:17–19</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A estos cuatro muchachos Dios les dio conocimiento e inteligencia en todas las letras y ciencias; y Daniel tuvo entendimiento en toda visión y sueños. </a:t>
            </a: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Pasados, pues, los días al fin de los cuales había dicho el rey que los trajesen, el jefe de los eunucos los trajo delante de Nabucodonosor. </a:t>
            </a:r>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Y el rey habló con ellos, y no fueron hallados entre todos ellos otros como Daniel, Ananías, Misael y Azarías; así, pues, estuvieron delante del rey.</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Daniel 1:20,21</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En todo asunto de sabiduría e inteligencia que el rey les consultó, los halló diez veces mejores que todos los magos y astrólogos que había en todo su reino. </a:t>
            </a:r>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Y continuó Daniel hasta el año primero del rey Ciro.</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dirty="0">
                <a:solidFill>
                  <a:schemeClr val="tx1"/>
                </a:solidFill>
                <a:effectLst/>
                <a:latin typeface="+mn-lt"/>
                <a:ea typeface="+mn-ea"/>
                <a:cs typeface="+mn-cs"/>
              </a:rPr>
              <a:t>La historia de la fidelidad de Daniel en una tierra desconocida fue alentadora para el pueblo de Dios. Sin el templo ni la Tierra Prometida, podían ser un pueblo apartado. Su fortaleza y su consuelo eran la certeza de que Dios seguía con ellos. Prosperaron en una tierra extranjera mientras honraron su pacto con Dios. Asimismo, Jesús en su venida se sumergió por completo en la cultura humana pero nunca perdió de vista el reino de los cielos. En cuanto a nosotros, «Este mundo no es nuestro hogar permanente; esperamos el hogar futuro» (Hebreos 13:14</a:t>
            </a:r>
            <a:r>
              <a:rPr lang="es-ES_tradnl" sz="1200" kern="1200">
                <a:solidFill>
                  <a:schemeClr val="tx1"/>
                </a:solidFill>
                <a:effectLst/>
                <a:latin typeface="+mn-lt"/>
                <a:ea typeface="+mn-ea"/>
                <a:cs typeface="+mn-cs"/>
              </a:rPr>
              <a:t>, NTV). </a:t>
            </a:r>
            <a:r>
              <a:rPr lang="es-ES_tradnl" sz="1200" kern="1200" dirty="0">
                <a:solidFill>
                  <a:schemeClr val="tx1"/>
                </a:solidFill>
                <a:effectLst/>
                <a:latin typeface="+mn-lt"/>
                <a:ea typeface="+mn-ea"/>
                <a:cs typeface="+mn-cs"/>
              </a:rPr>
              <a:t>Así que, hoy podemos negarnos a los deleites que el mundo nos ofrece—como la comodidad, la fama y el poder—mientras usamos los dones que Dios nos ha dado para hacer del mundo un lugar mejor.</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Daniel 1:1–21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noProof="1">
                <a:solidFill>
                  <a:schemeClr val="tx1"/>
                </a:solidFill>
                <a:effectLst/>
                <a:latin typeface="+mn-lt"/>
                <a:ea typeface="+mn-ea"/>
                <a:cs typeface="+mn-cs"/>
              </a:rPr>
              <a:t>Los alumnos considerarán el dilema de Daniel y los riesgos que decidió correr.</a:t>
            </a:r>
          </a:p>
          <a:p>
            <a:pPr marL="685800" lvl="1" indent="-228600">
              <a:buFont typeface="+mj-lt"/>
              <a:buAutoNum type="arabicPeriod"/>
            </a:pPr>
            <a:r>
              <a:rPr lang="es-ES_tradnl" sz="1200" kern="1200" noProof="1">
                <a:solidFill>
                  <a:schemeClr val="tx1"/>
                </a:solidFill>
                <a:effectLst/>
                <a:latin typeface="+mn-lt"/>
                <a:ea typeface="+mn-ea"/>
                <a:cs typeface="+mn-cs"/>
              </a:rPr>
              <a:t>Los alumnos apreciarán el impacto que este pasaje debió de tener en su audiencia original.</a:t>
            </a:r>
          </a:p>
          <a:p>
            <a:pPr marL="685800" lvl="1" indent="-228600">
              <a:buFont typeface="+mj-lt"/>
              <a:buAutoNum type="arabicPeriod"/>
            </a:pPr>
            <a:r>
              <a:rPr lang="es-ES_tradnl" sz="1200" kern="1200" noProof="1">
                <a:solidFill>
                  <a:schemeClr val="tx1"/>
                </a:solidFill>
                <a:effectLst/>
                <a:latin typeface="+mn-lt"/>
                <a:ea typeface="+mn-ea"/>
                <a:cs typeface="+mn-cs"/>
              </a:rPr>
              <a:t>Los alumnos identificarán maneras de permanecer puros, sin dejar de usar sus dones para glorificar a Dios y bendecir a su comunidad.</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6F221-4FA0-6679-273A-05F957E376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32B971-D351-255F-704A-1586D12B9B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2557D0-9320-D4B8-5E15-6E753117AF3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effectLst/>
                <a:highlight>
                  <a:srgbClr val="00FFFF"/>
                </a:highlight>
                <a:latin typeface="Franklin Gothic Medium" panose="020B0603020102020204" pitchFamily="34" charset="0"/>
              </a:rPr>
              <a:t>Utilice esta diapositiva en blanco para agregar su propio contenido.</a:t>
            </a:r>
            <a:endParaRPr lang="es-ES_tradnl" noProof="0" dirty="0">
              <a:highlight>
                <a:srgbClr val="00FFFF"/>
              </a:highlight>
            </a:endParaRPr>
          </a:p>
        </p:txBody>
      </p:sp>
      <p:sp>
        <p:nvSpPr>
          <p:cNvPr id="4" name="Slide Number Placeholder 3">
            <a:extLst>
              <a:ext uri="{FF2B5EF4-FFF2-40B4-BE49-F238E27FC236}">
                <a16:creationId xmlns:a16="http://schemas.microsoft.com/office/drawing/2014/main" id="{9F992CA0-20F1-97A0-308E-D5C19EBBCAA8}"/>
              </a:ext>
            </a:extLst>
          </p:cNvPr>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945095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800" b="1" noProof="1">
                <a:effectLst/>
                <a:latin typeface="ProximaNovaCond"/>
              </a:rPr>
              <a:t>Daniel 1:1–5</a:t>
            </a:r>
            <a:endParaRPr lang="es-ES_tradnl" b="1" noProof="1">
              <a:effectLst/>
              <a:latin typeface="Franklin Gothic Book" panose="020B0503020102020204" pitchFamily="34" charset="0"/>
            </a:endParaRPr>
          </a:p>
          <a:p>
            <a:endParaRPr lang="es-ES_tradnl" noProof="1">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En el año tercero del reinado de Joacim rey de Judá, vino Nabucodonosor rey de Babilonia a Jerusalén, y la sitió.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Y el Señor entregó en sus manos a Joacim rey de Judá, y parte de los utensilios de la casa de Dios; y los trajo a tierra de Sinar, a la casa de su dios, y colocó los utensilios en la casa del tesoro de su dios.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Y dijo el rey a Aspenaz, jefe de sus eunucos, que trajese de los hijos de Israel, del linaje real de los príncipes,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muchachos en quienes no hubiese tacha alguna, de buen parecer, enseñados en toda sabiduría, sabios en ciencia y de buen entendimiento, e idóneos para estar en el palacio del rey; y que les enseñase las letras y la lengua de los caldeos.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Y les señaló el rey ración para cada día, de la provisión de la comida del rey, y del vino que él bebía; y que los criase tres años, para que al fin de ellos se presentasen delante del rey.</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0" i="0" kern="1200" noProof="1">
                <a:solidFill>
                  <a:schemeClr val="tx1"/>
                </a:solidFill>
                <a:effectLst/>
                <a:latin typeface="Corbel" panose="020B0503020204020204" pitchFamily="34" charset="0"/>
                <a:ea typeface="+mn-ea"/>
                <a:cs typeface="+mn-cs"/>
              </a:rPr>
              <a:t>Descargue gratis el video de la Lección 8, que destaca el Imperio Babilónico, en </a:t>
            </a:r>
            <a:r>
              <a:rPr lang="es-ES_tradnl" sz="1200" b="1" i="1" kern="1200" noProof="1">
                <a:solidFill>
                  <a:schemeClr val="tx1"/>
                </a:solidFill>
                <a:effectLst/>
                <a:latin typeface="Corbel" panose="020B0503020204020204" pitchFamily="34" charset="0"/>
                <a:ea typeface="+mn-ea"/>
                <a:cs typeface="+mn-cs"/>
              </a:rPr>
              <a:t>VidaNueva.com/Adulto</a:t>
            </a:r>
            <a:r>
              <a:rPr lang="es-ES_tradnl" sz="1200" b="0" i="0" kern="1200" noProof="1">
                <a:solidFill>
                  <a:schemeClr val="tx1"/>
                </a:solidFill>
                <a:effectLst/>
                <a:latin typeface="Corbel" panose="020B0503020204020204" pitchFamily="34" charset="0"/>
                <a:ea typeface="+mn-ea"/>
                <a:cs typeface="+mn-cs"/>
              </a:rPr>
              <a:t>, </a:t>
            </a:r>
            <a:r>
              <a:rPr lang="es-ES_tradnl" b="0" i="0" noProof="1">
                <a:effectLst/>
                <a:latin typeface="Corbel" panose="020B0503020204020204" pitchFamily="34" charset="0"/>
              </a:rPr>
              <a:t>y colóquelo en esta diapositiva.</a:t>
            </a:r>
            <a:endParaRPr lang="es-ES_tradnl" b="0" i="0" noProof="1">
              <a:latin typeface="Corbel" panose="020B0503020204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Relatos de la invasión babilónica </a:t>
            </a:r>
            <a:r>
              <a:rPr lang="es-ES_tradnl" b="0" noProof="0" dirty="0">
                <a:solidFill>
                  <a:srgbClr val="141413"/>
                </a:solidFill>
                <a:effectLst/>
                <a:highlight>
                  <a:srgbClr val="00FFFF"/>
                </a:highlight>
                <a:latin typeface="Helvetica" pitchFamily="2" charset="0"/>
              </a:rPr>
              <a:t>(pg. 35,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usarán un triple diagrama de </a:t>
            </a:r>
            <a:r>
              <a:rPr lang="es-ES_tradnl" sz="1200" kern="1200" dirty="0" err="1">
                <a:solidFill>
                  <a:schemeClr val="tx1"/>
                </a:solidFill>
                <a:effectLst/>
                <a:highlight>
                  <a:srgbClr val="00FFFF"/>
                </a:highlight>
                <a:latin typeface="+mn-lt"/>
                <a:ea typeface="+mn-ea"/>
                <a:cs typeface="+mn-cs"/>
              </a:rPr>
              <a:t>Venn</a:t>
            </a:r>
            <a:r>
              <a:rPr lang="es-ES_tradnl" sz="1200" kern="1200" dirty="0">
                <a:solidFill>
                  <a:schemeClr val="tx1"/>
                </a:solidFill>
                <a:effectLst/>
                <a:highlight>
                  <a:srgbClr val="00FFFF"/>
                </a:highlight>
                <a:latin typeface="+mn-lt"/>
                <a:ea typeface="+mn-ea"/>
                <a:cs typeface="+mn-cs"/>
              </a:rPr>
              <a:t> para comparar tres relatos bíblicos de la invasión babilónica. Si no están familiarizados con el uso de diagramas de </a:t>
            </a:r>
            <a:r>
              <a:rPr lang="es-ES_tradnl" sz="1200" kern="1200" dirty="0" err="1">
                <a:solidFill>
                  <a:schemeClr val="tx1"/>
                </a:solidFill>
                <a:effectLst/>
                <a:highlight>
                  <a:srgbClr val="00FFFF"/>
                </a:highlight>
                <a:latin typeface="+mn-lt"/>
                <a:ea typeface="+mn-ea"/>
                <a:cs typeface="+mn-cs"/>
              </a:rPr>
              <a:t>Venn</a:t>
            </a:r>
            <a:r>
              <a:rPr lang="es-ES_tradnl" sz="1200" kern="1200" dirty="0">
                <a:solidFill>
                  <a:schemeClr val="tx1"/>
                </a:solidFill>
                <a:effectLst/>
                <a:highlight>
                  <a:srgbClr val="00FFFF"/>
                </a:highlight>
                <a:latin typeface="+mn-lt"/>
                <a:ea typeface="+mn-ea"/>
                <a:cs typeface="+mn-cs"/>
              </a:rPr>
              <a:t>, pueden aprender más en https://</a:t>
            </a:r>
            <a:r>
              <a:rPr lang="es-ES_tradnl" sz="1200" kern="1200" dirty="0" err="1">
                <a:solidFill>
                  <a:schemeClr val="tx1"/>
                </a:solidFill>
                <a:effectLst/>
                <a:highlight>
                  <a:srgbClr val="00FFFF"/>
                </a:highlight>
                <a:latin typeface="+mn-lt"/>
                <a:ea typeface="+mn-ea"/>
                <a:cs typeface="+mn-cs"/>
              </a:rPr>
              <a:t>science.howstuffworks.com</a:t>
            </a:r>
            <a:r>
              <a:rPr lang="es-ES_tradnl" sz="1200" kern="1200" dirty="0">
                <a:solidFill>
                  <a:schemeClr val="tx1"/>
                </a:solidFill>
                <a:effectLst/>
                <a:highlight>
                  <a:srgbClr val="00FFFF"/>
                </a:highlight>
                <a:latin typeface="+mn-lt"/>
                <a:ea typeface="+mn-ea"/>
                <a:cs typeface="+mn-cs"/>
              </a:rPr>
              <a:t>/</a:t>
            </a:r>
            <a:r>
              <a:rPr lang="es-ES_tradnl" sz="1200" kern="1200" dirty="0" err="1">
                <a:solidFill>
                  <a:schemeClr val="tx1"/>
                </a:solidFill>
                <a:effectLst/>
                <a:highlight>
                  <a:srgbClr val="00FFFF"/>
                </a:highlight>
                <a:latin typeface="+mn-lt"/>
                <a:ea typeface="+mn-ea"/>
                <a:cs typeface="+mn-cs"/>
              </a:rPr>
              <a:t>math-concepts</a:t>
            </a:r>
            <a:r>
              <a:rPr lang="es-ES_tradnl" sz="1200" kern="1200" dirty="0">
                <a:solidFill>
                  <a:schemeClr val="tx1"/>
                </a:solidFill>
                <a:effectLst/>
                <a:highlight>
                  <a:srgbClr val="00FFFF"/>
                </a:highlight>
                <a:latin typeface="+mn-lt"/>
                <a:ea typeface="+mn-ea"/>
                <a:cs typeface="+mn-cs"/>
              </a:rPr>
              <a:t>/</a:t>
            </a:r>
            <a:r>
              <a:rPr lang="es-ES_tradnl" sz="1200" kern="1200" dirty="0" err="1">
                <a:solidFill>
                  <a:schemeClr val="tx1"/>
                </a:solidFill>
                <a:effectLst/>
                <a:highlight>
                  <a:srgbClr val="00FFFF"/>
                </a:highlight>
                <a:latin typeface="+mn-lt"/>
                <a:ea typeface="+mn-ea"/>
                <a:cs typeface="+mn-cs"/>
              </a:rPr>
              <a:t>venn-diagram.htm</a:t>
            </a:r>
            <a:r>
              <a:rPr lang="es-ES_tradnl" sz="1200" kern="1200" dirty="0">
                <a:solidFill>
                  <a:schemeClr val="tx1"/>
                </a:solidFill>
                <a:effectLst/>
                <a:highlight>
                  <a:srgbClr val="00FFFF"/>
                </a:highligh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1:6–7</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Entre estos estaban Daniel, Ananías, Misael y Azarías, de los hijos de Judá.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A estos el jefe de los eunucos puso nombres: puso a Daniel, Beltsasar; a Ananías, Sadrac; a Misael, Mesac; y a Azarías, Abed-nego.</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¿Qué significado hay en un nombre? </a:t>
            </a:r>
            <a:r>
              <a:rPr lang="es-ES_tradnl" b="0" noProof="0" dirty="0">
                <a:solidFill>
                  <a:srgbClr val="141413"/>
                </a:solidFill>
                <a:effectLst/>
                <a:highlight>
                  <a:srgbClr val="00FFFF"/>
                </a:highlight>
                <a:latin typeface="Helvetica" pitchFamily="2" charset="0"/>
              </a:rPr>
              <a:t>(pg. 37,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reflexionarán sobre los nombres de varias figuras bíblicas y su propia identidad como hijos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1:8–14</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Y Daniel propuso en su corazón no contaminarse con la porción de la comida del rey, ni con el vino que él bebía; pidió, por tanto, al jefe de los eunucos que no se le obligase a contaminarse.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Y puso Dios a Daniel en gracia y en buena voluntad con el jefe de los eunucos;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y dijo el jefe de los eunucos a Daniel: Temo a mi señor el rey, que señaló vuestra comida y vuestra bebida; pues luego que él vea vuestros rostros más pálidos que los de los muchachos que son semejantes a vosotros, condenaréis para con el rey mi cabeza.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Entonces dijo Daniel a Melsar, que estaba puesto por el jefe de los eunucos sobre Daniel, Ananías, Misael y Azarías: </a:t>
            </a:r>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Te ruego que hagas la prueba con tus siervos por diez días, y nos den legumbres a comer, y agua a beber. </a:t>
            </a:r>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Compara luego nuestros rostros con los rostros de los muchachos que comen de la ración de la comida del rey, y haz después con tus siervos según veas. </a:t>
            </a:r>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Consintió, pues, con ellos en esto, y probó con ellos diez días.</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txBody>
          <a:bodyPr/>
          <a:lstStyle/>
          <a:p>
            <a:endParaRPr lang="en-US"/>
          </a:p>
        </p:txBody>
      </p:sp>
      <p:sp>
        <p:nvSpPr>
          <p:cNvPr id="8" name="TextBox 7">
            <a:extLst>
              <a:ext uri="{FF2B5EF4-FFF2-40B4-BE49-F238E27FC236}">
                <a16:creationId xmlns:a16="http://schemas.microsoft.com/office/drawing/2014/main" id="{27C59278-1AB9-0919-ACBD-334474736CF9}"/>
              </a:ext>
            </a:extLst>
          </p:cNvPr>
          <p:cNvSpPr txBox="1"/>
          <p:nvPr userDrawn="1"/>
        </p:nvSpPr>
        <p:spPr>
          <a:xfrm>
            <a:off x="7637142" y="6430559"/>
            <a:ext cx="8824154" cy="2308324"/>
          </a:xfrm>
          <a:prstGeom prst="rect">
            <a:avLst/>
          </a:prstGeom>
          <a:noFill/>
        </p:spPr>
        <p:txBody>
          <a:bodyPr wrap="square" lIns="0" tIns="0" rIns="0" bIns="0" rtlCol="0" anchor="t">
            <a:spAutoFit/>
          </a:bodyPr>
          <a:lstStyle/>
          <a:p>
            <a:pPr marL="0">
              <a:lnSpc>
                <a:spcPct val="100000"/>
              </a:lnSpc>
              <a:spcBef>
                <a:spcPts val="1800"/>
              </a:spcBef>
            </a:pPr>
            <a:r>
              <a:rPr lang="es-ES_tradnl" sz="3000" b="0" i="1" kern="1200" noProof="1">
                <a:solidFill>
                  <a:schemeClr val="tx1"/>
                </a:solidFill>
                <a:effectLst/>
                <a:latin typeface="Corbel" panose="020B0503020204020204" pitchFamily="34" charset="0"/>
                <a:ea typeface="+mn-ea"/>
                <a:cs typeface="+mn-cs"/>
              </a:rPr>
              <a:t>Cuando se escribió el libro de Daniel, el pueblo de Israel estaba en crisis. Habían perdido la protección de Dios y estaban en un territorio enemigo. ¿Cómo podrían vivir como pueblo de Dios sin acceso al templo? ¿Regresarían alguna vez a la Tierra Prometida?</a:t>
            </a: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LIBRO DE</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
        <p:nvSpPr>
          <p:cNvPr id="2" name="TextBox 8">
            <a:extLst>
              <a:ext uri="{FF2B5EF4-FFF2-40B4-BE49-F238E27FC236}">
                <a16:creationId xmlns:a16="http://schemas.microsoft.com/office/drawing/2014/main" id="{C861710F-E1CC-1781-EE10-F487FC6399CA}"/>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2, MARZO A AGOSTO 2026</a:t>
            </a:r>
          </a:p>
        </p:txBody>
      </p:sp>
      <p:pic>
        <p:nvPicPr>
          <p:cNvPr id="3" name="Picture 2">
            <a:extLst>
              <a:ext uri="{FF2B5EF4-FFF2-40B4-BE49-F238E27FC236}">
                <a16:creationId xmlns:a16="http://schemas.microsoft.com/office/drawing/2014/main" id="{9CE429FF-9D14-BB7B-C5B7-0D1D2D41F091}"/>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9" name="TextBox 8">
            <a:extLst>
              <a:ext uri="{FF2B5EF4-FFF2-40B4-BE49-F238E27FC236}">
                <a16:creationId xmlns:a16="http://schemas.microsoft.com/office/drawing/2014/main" id="{4238C18A-3037-66D1-1F05-B9724E71DECB}"/>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6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Daniel 1:8</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664" r="13585"/>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EXILIADOS EN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UNA SOCIEDAD PAGANA</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848" t="5" r="25400"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PROBANDO LA FIDELIDAD DE DIOS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4739" r="19510"/>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DIOS RECOMPENSA </a:t>
            </a:r>
            <a:br>
              <a:rPr lang="en-US" sz="5400" cap="all" baseline="0" dirty="0">
                <a:solidFill>
                  <a:srgbClr val="FFFFFF"/>
                </a:solidFill>
                <a:latin typeface="Franklin Gothic Medium" panose="020B0603020102020204" pitchFamily="34" charset="0"/>
              </a:rPr>
            </a:br>
            <a:r>
              <a:rPr lang="en-US" sz="5400" cap="all" baseline="0" dirty="0">
                <a:solidFill>
                  <a:srgbClr val="FFFFFF"/>
                </a:solidFill>
                <a:latin typeface="Franklin Gothic Medium" panose="020B0603020102020204" pitchFamily="34" charset="0"/>
              </a:rPr>
              <a:t>LA FIDELIDAD</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3" name="TextBox 2">
            <a:extLst>
              <a:ext uri="{FF2B5EF4-FFF2-40B4-BE49-F238E27FC236}">
                <a16:creationId xmlns:a16="http://schemas.microsoft.com/office/drawing/2014/main" id="{6DDE7C47-B500-4603-1381-C63D8E150537}"/>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n-US"/>
          </a:p>
        </p:txBody>
      </p:sp>
      <p:sp>
        <p:nvSpPr>
          <p:cNvPr id="6" name="TextBox 5">
            <a:extLst>
              <a:ext uri="{FF2B5EF4-FFF2-40B4-BE49-F238E27FC236}">
                <a16:creationId xmlns:a16="http://schemas.microsoft.com/office/drawing/2014/main" id="{87475D7D-9BA1-E3C7-5F4D-E06CCCE2AFA8}"/>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2"/>
            <a:ext cx="8600872" cy="64008"/>
          </a:xfrm>
          <a:prstGeom prst="rect">
            <a:avLst/>
          </a:prstGeom>
          <a:solidFill>
            <a:srgbClr val="145C6F"/>
          </a:solidFill>
        </p:spPr>
        <p:txBody>
          <a:bodyPr/>
          <a:lstStyle/>
          <a:p>
            <a:endParaRPr lang="en-US"/>
          </a:p>
        </p:txBody>
      </p:sp>
      <p:sp>
        <p:nvSpPr>
          <p:cNvPr id="2" name="TextBox 1">
            <a:extLst>
              <a:ext uri="{FF2B5EF4-FFF2-40B4-BE49-F238E27FC236}">
                <a16:creationId xmlns:a16="http://schemas.microsoft.com/office/drawing/2014/main" id="{31AF83B3-28BB-F31D-FDAA-F7FE85320974}"/>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
        <p:nvSpPr>
          <p:cNvPr id="10" name="TextBox 9">
            <a:extLst>
              <a:ext uri="{FF2B5EF4-FFF2-40B4-BE49-F238E27FC236}">
                <a16:creationId xmlns:a16="http://schemas.microsoft.com/office/drawing/2014/main" id="{665DDA92-E2EE-A944-5343-C0809E30E201}"/>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9821DC28-16B3-876F-EFDE-E04685389FB9}"/>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7" name="AutoShape 7">
            <a:extLst>
              <a:ext uri="{FF2B5EF4-FFF2-40B4-BE49-F238E27FC236}">
                <a16:creationId xmlns:a16="http://schemas.microsoft.com/office/drawing/2014/main" id="{885F8D4A-5D99-E5E6-C92C-70CC17E2BDB4}"/>
              </a:ext>
            </a:extLst>
          </p:cNvPr>
          <p:cNvSpPr/>
          <p:nvPr userDrawn="1"/>
        </p:nvSpPr>
        <p:spPr>
          <a:xfrm>
            <a:off x="9687128" y="5600700"/>
            <a:ext cx="8600872" cy="62928"/>
          </a:xfrm>
          <a:prstGeom prst="rect">
            <a:avLst/>
          </a:prstGeom>
          <a:solidFill>
            <a:srgbClr val="145C6F"/>
          </a:solidFill>
          <a:ln>
            <a:noFill/>
          </a:ln>
        </p:spPr>
        <p:txBody>
          <a:bodyPr/>
          <a:lstStyle/>
          <a:p>
            <a:endParaRPr lang="es-ES_tradnl"/>
          </a:p>
        </p:txBody>
      </p:sp>
      <p:sp>
        <p:nvSpPr>
          <p:cNvPr id="8" name="TextBox 7">
            <a:extLst>
              <a:ext uri="{FF2B5EF4-FFF2-40B4-BE49-F238E27FC236}">
                <a16:creationId xmlns:a16="http://schemas.microsoft.com/office/drawing/2014/main" id="{6FD0DF37-8372-E007-3275-DF37ACE94751}"/>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9" name="Picture 8" descr="Close-up of a book open&#10;&#10;AI-generated content may be incorrect.">
            <a:extLst>
              <a:ext uri="{FF2B5EF4-FFF2-40B4-BE49-F238E27FC236}">
                <a16:creationId xmlns:a16="http://schemas.microsoft.com/office/drawing/2014/main" id="{5A347644-2869-A446-82E9-8348E06B1AA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34" y="5443"/>
            <a:ext cx="9241971" cy="10281557"/>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8—FIELES A DIOS EN BABILONIA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creen que Daniel, Sadrac, Mesac y Abednego decidieron beber solo agua y comer solo verduras y cereales?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debería reaccionar el cristiano cuando es maltratado? (Véase Mateo 5:38–48).</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1:15,16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ÉXITO INESPERADO</a:t>
            </a:r>
          </a:p>
        </p:txBody>
      </p:sp>
      <p:sp>
        <p:nvSpPr>
          <p:cNvPr id="2" name="TextBox 5">
            <a:extLst>
              <a:ext uri="{FF2B5EF4-FFF2-40B4-BE49-F238E27FC236}">
                <a16:creationId xmlns:a16="http://schemas.microsoft.com/office/drawing/2014/main" id="{27178B1B-E5B3-CF44-0A51-6D32BAD62A46}"/>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1:8–14</a:t>
            </a:r>
          </a:p>
        </p:txBody>
      </p:sp>
      <p:sp>
        <p:nvSpPr>
          <p:cNvPr id="3" name="TextBox 6">
            <a:extLst>
              <a:ext uri="{FF2B5EF4-FFF2-40B4-BE49-F238E27FC236}">
                <a16:creationId xmlns:a16="http://schemas.microsoft.com/office/drawing/2014/main" id="{2D5D49F0-843F-41BF-C931-D0BF64521B2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 PLAN DE ALTO RIESGO</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Comparta un testimonio de la intervención milagrosa de Dios en su vida.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Lea 1 Timoteo 4:8. ¿Qué tan importante cree que es la búsqueda de la salud física? ¿Debería ser para los cristianos? ¿Por qué?</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1:17–19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MEJOR DE LA CLASE</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¿Recompensa siempre Dios la fidelidad con posición y éxito? ¿Hay otros ejemplos (en las Escrituras o en su propia vida) que sigan un patrón diferente?</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¿Cree que Dios todavía se comunica con su pueblo mediante sueños y visiones?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¿Por qué sí o por qué no?</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1:20,21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EXCELENCIA CONTINUA EN EL SERVICIO</a:t>
            </a:r>
          </a:p>
        </p:txBody>
      </p:sp>
      <p:sp>
        <p:nvSpPr>
          <p:cNvPr id="2" name="TextBox 5">
            <a:extLst>
              <a:ext uri="{FF2B5EF4-FFF2-40B4-BE49-F238E27FC236}">
                <a16:creationId xmlns:a16="http://schemas.microsoft.com/office/drawing/2014/main" id="{BDD368A7-1843-3600-51BD-0AA1AA797450}"/>
              </a:ext>
            </a:extLst>
          </p:cNvPr>
          <p:cNvSpPr txBox="1"/>
          <p:nvPr/>
        </p:nvSpPr>
        <p:spPr>
          <a:xfrm>
            <a:off x="9451299"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1:17–19</a:t>
            </a:r>
          </a:p>
        </p:txBody>
      </p:sp>
      <p:sp>
        <p:nvSpPr>
          <p:cNvPr id="3" name="TextBox 6">
            <a:extLst>
              <a:ext uri="{FF2B5EF4-FFF2-40B4-BE49-F238E27FC236}">
                <a16:creationId xmlns:a16="http://schemas.microsoft.com/office/drawing/2014/main" id="{97A9C51D-C186-C07F-B6D6-1ECFC4B0A176}"/>
              </a:ext>
            </a:extLst>
          </p:cNvPr>
          <p:cNvSpPr txBox="1"/>
          <p:nvPr/>
        </p:nvSpPr>
        <p:spPr>
          <a:xfrm>
            <a:off x="9451299"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MEJOR DE LA CLASE</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543300"/>
            <a:ext cx="91440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¿De qué maneras la sabiduría de Dios puede influir en los líderes impíos?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¿En qué otras cosas se tiende a confiar cuando enfrentamos grandes decisiones? ¿Cómo podemos asegurarnos de buscar ante todo la sabiduría de Dios?</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609600" y="3619500"/>
            <a:ext cx="8001000" cy="492442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1">
                <a:solidFill>
                  <a:schemeClr val="bg1"/>
                </a:solidFill>
                <a:latin typeface="Corbel" panose="020B0503020204020204" pitchFamily="34" charset="0"/>
              </a:rPr>
              <a:t>Pídale a Dios que lo llene de más pasión por su reino. Luego, busque oportunidades para compartir las buenas noticias con quienes lo rodean esta semana. </a:t>
            </a:r>
          </a:p>
          <a:p>
            <a:pPr marL="285750" indent="-285750">
              <a:buFont typeface="Arial" panose="020B0604020202020204" pitchFamily="34" charset="0"/>
              <a:buChar char="•"/>
            </a:pPr>
            <a:r>
              <a:rPr lang="es-ES_tradnl" sz="3200" noProof="1">
                <a:solidFill>
                  <a:schemeClr val="bg1"/>
                </a:solidFill>
                <a:latin typeface="Corbel" panose="020B0503020204020204" pitchFamily="34" charset="0"/>
              </a:rPr>
              <a:t>Acérquese a alguien que esté pasando por una época de soledad y exilio. Recuérdele que no está solo. </a:t>
            </a:r>
          </a:p>
          <a:p>
            <a:pPr marL="285750" indent="-285750">
              <a:buFont typeface="Arial" panose="020B0604020202020204" pitchFamily="34" charset="0"/>
              <a:buChar char="•"/>
            </a:pPr>
            <a:r>
              <a:rPr lang="es-ES_tradnl" sz="3200" noProof="1">
                <a:solidFill>
                  <a:schemeClr val="bg1"/>
                </a:solidFill>
                <a:latin typeface="Corbel" panose="020B0503020204020204" pitchFamily="34" charset="0"/>
              </a:rPr>
              <a:t>Practique la disciplina espiritual del ayuno esta semana. ¿Qué puede dejar de hacer para pasar más tiempo en la presencia de Dios?</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Dios habla a través de personas que están completamente entregadas a Él.</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9</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DIOS HABLA A TRAVÉS DE DANIEL</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4A32AE6D-5E41-BE56-AC82-B7D862CD9BA3}"/>
              </a:ext>
            </a:extLst>
          </p:cNvPr>
          <p:cNvSpPr txBox="1"/>
          <p:nvPr/>
        </p:nvSpPr>
        <p:spPr>
          <a:xfrm>
            <a:off x="9702445" y="59817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Dios recompensa a quienes </a:t>
            </a:r>
            <a:br>
              <a:rPr lang="es-ES_tradnl" sz="3600" i="1" noProof="1">
                <a:solidFill>
                  <a:schemeClr val="bg1"/>
                </a:solidFill>
                <a:latin typeface="Corbel" panose="020B0503020204020204" pitchFamily="34" charset="0"/>
              </a:rPr>
            </a:br>
            <a:r>
              <a:rPr lang="es-ES_tradnl" sz="3600" i="1" noProof="1">
                <a:solidFill>
                  <a:schemeClr val="bg1"/>
                </a:solidFill>
                <a:latin typeface="Corbel" panose="020B0503020204020204" pitchFamily="34" charset="0"/>
              </a:rPr>
              <a:t>eligen seguir Sus caminos.</a:t>
            </a:r>
          </a:p>
        </p:txBody>
      </p:sp>
      <p:sp>
        <p:nvSpPr>
          <p:cNvPr id="5" name="TextBox 4">
            <a:extLst>
              <a:ext uri="{FF2B5EF4-FFF2-40B4-BE49-F238E27FC236}">
                <a16:creationId xmlns:a16="http://schemas.microsoft.com/office/drawing/2014/main" id="{BDE0A926-A01C-01BE-F1F6-603940D5067A}"/>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FIELES A DIOS EN BABILONIA</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9C350-EAAE-61E1-FE3C-F46694521DA4}"/>
            </a:ext>
          </a:extLst>
        </p:cNvPr>
        <p:cNvGrpSpPr/>
        <p:nvPr/>
      </p:nvGrpSpPr>
      <p:grpSpPr>
        <a:xfrm>
          <a:off x="0" y="0"/>
          <a:ext cx="0" cy="0"/>
          <a:chOff x="0" y="0"/>
          <a:chExt cx="0" cy="0"/>
        </a:xfrm>
      </p:grpSpPr>
    </p:spTree>
    <p:extLst>
      <p:ext uri="{BB962C8B-B14F-4D97-AF65-F5344CB8AC3E}">
        <p14:creationId xmlns:p14="http://schemas.microsoft.com/office/powerpoint/2010/main" val="4171137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3539630"/>
            <a:ext cx="8305800" cy="2769989"/>
          </a:xfrm>
          <a:prstGeom prst="rect">
            <a:avLst/>
          </a:prstGeom>
        </p:spPr>
        <p:txBody>
          <a:bodyPr wrap="square" lIns="0" tIns="0" rIns="0" bIns="0" rtlCol="0" anchor="ctr">
            <a:spAutoFit/>
          </a:bodyPr>
          <a:lstStyle/>
          <a:p>
            <a:r>
              <a:rPr lang="es-ES_tradnl" sz="3600" noProof="1">
                <a:solidFill>
                  <a:schemeClr val="bg1"/>
                </a:solidFill>
                <a:latin typeface="Corbel" panose="020B0503020204020204" pitchFamily="34" charset="0"/>
              </a:rPr>
              <a:t>Daniel propuso en su corazón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no contaminarse con la porción de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la comida del rey, ni con el vino que él bebía; pidió, por tanto, al jefe de los eunucos que no se le obligase a contaminarse.</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CAUTIVOS EN BABILONIA</a:t>
            </a:r>
          </a:p>
          <a:p>
            <a:pPr>
              <a:lnSpc>
                <a:spcPts val="3840"/>
              </a:lnSpc>
            </a:pPr>
            <a:r>
              <a:rPr lang="en-US" sz="3200" spc="160" dirty="0">
                <a:solidFill>
                  <a:srgbClr val="FFFFFF"/>
                </a:solidFill>
                <a:latin typeface="Franklin Gothic Medium" panose="020B0603020102020204" pitchFamily="34" charset="0"/>
              </a:rPr>
              <a:t>Daniel 1:1–5</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dia Placeholder 2">
            <a:extLst>
              <a:ext uri="{FF2B5EF4-FFF2-40B4-BE49-F238E27FC236}">
                <a16:creationId xmlns:a16="http://schemas.microsoft.com/office/drawing/2014/main" id="{ADDF1FEE-F152-276F-C22F-23EBDB57064F}"/>
              </a:ext>
            </a:extLst>
          </p:cNvPr>
          <p:cNvSpPr txBox="1">
            <a:spLocks/>
          </p:cNvSpPr>
          <p:nvPr/>
        </p:nvSpPr>
        <p:spPr>
          <a:xfrm>
            <a:off x="0" y="0"/>
            <a:ext cx="18288000" cy="10287000"/>
          </a:xfrm>
          <a:prstGeom prst="rect">
            <a:avLst/>
          </a:prstGeom>
        </p:spPr>
        <p:txBody>
          <a:bodyPr/>
          <a:lstStyle>
            <a:lvl1pPr marL="0" indent="0" algn="l" defTabSz="914400" rtl="0" eaLnBrk="1" latinLnBrk="0" hangingPunct="1">
              <a:spcBef>
                <a:spcPct val="20000"/>
              </a:spcBef>
              <a:buFont typeface="Arial" pitchFamily="34" charset="0"/>
              <a:buNone/>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Click to add video</a:t>
            </a:r>
          </a:p>
        </p:txBody>
      </p:sp>
    </p:spTree>
    <p:extLst>
      <p:ext uri="{BB962C8B-B14F-4D97-AF65-F5344CB8AC3E}">
        <p14:creationId xmlns:p14="http://schemas.microsoft.com/office/powerpoint/2010/main" val="1808320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2215991"/>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s-ES_tradnl" sz="3600" noProof="1">
                <a:solidFill>
                  <a:schemeClr val="bg1"/>
                </a:solidFill>
                <a:latin typeface="Corbel" panose="020B0503020204020204" pitchFamily="34" charset="0"/>
              </a:rPr>
              <a:t>¿Por qué algunas personas aparentemente nacen con muchos privilegios, mientras que otras nacen con muy pocos? ¿Cómo podría esto ser parte del plan de Dios?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1:6,7</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NOMBRES NUEVOS</a:t>
            </a:r>
          </a:p>
        </p:txBody>
      </p:sp>
      <p:sp>
        <p:nvSpPr>
          <p:cNvPr id="2" name="TextBox 6">
            <a:extLst>
              <a:ext uri="{FF2B5EF4-FFF2-40B4-BE49-F238E27FC236}">
                <a16:creationId xmlns:a16="http://schemas.microsoft.com/office/drawing/2014/main" id="{C1723864-6B44-AE20-2D6D-240F10A390A9}"/>
              </a:ext>
            </a:extLst>
          </p:cNvPr>
          <p:cNvSpPr txBox="1"/>
          <p:nvPr/>
        </p:nvSpPr>
        <p:spPr>
          <a:xfrm>
            <a:off x="9414304" y="5308668"/>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CAUTIVOS EN BABILONIA</a:t>
            </a:r>
          </a:p>
          <a:p>
            <a:pPr>
              <a:lnSpc>
                <a:spcPts val="3840"/>
              </a:lnSpc>
            </a:pPr>
            <a:r>
              <a:rPr lang="en-US" sz="3200" spc="160" dirty="0">
                <a:solidFill>
                  <a:srgbClr val="FFFFFF"/>
                </a:solidFill>
                <a:latin typeface="Franklin Gothic Medium" panose="020B0603020102020204" pitchFamily="34" charset="0"/>
              </a:rPr>
              <a:t>Daniel 1:1–5</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601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significa tu nombre? ¿Ha impactado tu vida ese significado de alguna manera?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nombres se le dan al pueblo de Dios en nuestra cultura? ¿Cómo podemos recordar nuestra verdadera identidad en Él?</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1:8–14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 PLAN DE ALTO RIESGO</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64874</TotalTime>
  <Words>1788</Words>
  <Application>Microsoft Macintosh PowerPoint</Application>
  <PresentationFormat>Custom</PresentationFormat>
  <Paragraphs>104</Paragraphs>
  <Slides>20</Slides>
  <Notes>20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Calibri</vt:lpstr>
      <vt:lpstr>CenturyStd</vt:lpstr>
      <vt:lpstr>Corbel</vt:lpstr>
      <vt:lpstr>Franklin Gothic Book</vt:lpstr>
      <vt:lpstr>Franklin Gothic Medium</vt:lpstr>
      <vt:lpstr>Helvetica</vt:lpstr>
      <vt:lpstr>Minion Pro</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6</cp:revision>
  <dcterms:created xsi:type="dcterms:W3CDTF">2023-08-11T18:12:45Z</dcterms:created>
  <dcterms:modified xsi:type="dcterms:W3CDTF">2026-01-29T15:41:44Z</dcterms:modified>
  <dc:identifier>DAEvRMTdTXk</dc:identifier>
</cp:coreProperties>
</file>